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288D94-2028-4182-89C2-F88AEC609E2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8D94-2028-4182-89C2-F88AEC609E2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8D94-2028-4182-89C2-F88AEC609E2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288D94-2028-4182-89C2-F88AEC609E2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B288D94-2028-4182-89C2-F88AEC609E2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288D94-2028-4182-89C2-F88AEC609E2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B83AF-1A28-43F5-BFAE-4A27F06ACA0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288D94-2028-4182-89C2-F88AEC609E27}"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288D94-2028-4182-89C2-F88AEC609E27}"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88D94-2028-4182-89C2-F88AEC609E27}"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B288D94-2028-4182-89C2-F88AEC609E27}" type="datetimeFigureOut">
              <a:rPr lang="en-US" smtClean="0"/>
              <a:t>2/21/2017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83B83AF-1A28-43F5-BFAE-4A27F06ACA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88D94-2028-4182-89C2-F88AEC609E2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B83AF-1A28-43F5-BFAE-4A27F06ACA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B288D94-2028-4182-89C2-F88AEC609E27}" type="datetimeFigureOut">
              <a:rPr lang="en-US" smtClean="0"/>
              <a:t>2/21/2017</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83B83AF-1A28-43F5-BFAE-4A27F06ACA0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7772400" cy="2895600"/>
          </a:xfrm>
        </p:spPr>
        <p:txBody>
          <a:bodyPr>
            <a:normAutofit/>
          </a:bodyPr>
          <a:lstStyle/>
          <a:p>
            <a:pPr>
              <a:lnSpc>
                <a:spcPct val="200000"/>
              </a:lnSpc>
            </a:pPr>
            <a:r>
              <a:rPr lang="fa-IR" b="1" dirty="0" smtClean="0"/>
              <a:t>تشریح شش گوسفند</a:t>
            </a:r>
            <a:br>
              <a:rPr lang="fa-IR" b="1" dirty="0" smtClean="0"/>
            </a:br>
            <a:r>
              <a:rPr lang="fa-IR" b="1" dirty="0" smtClean="0"/>
              <a:t>پایه دهم         بهمن 95</a:t>
            </a:r>
            <a:endParaRPr lang="en-US" b="1" dirty="0"/>
          </a:p>
        </p:txBody>
      </p:sp>
    </p:spTree>
    <p:extLst>
      <p:ext uri="{BB962C8B-B14F-4D97-AF65-F5344CB8AC3E}">
        <p14:creationId xmlns:p14="http://schemas.microsoft.com/office/powerpoint/2010/main" val="3285061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lnSpc>
                <a:spcPct val="150000"/>
              </a:lnSpc>
            </a:pPr>
            <a:r>
              <a:rPr lang="fa-IR" sz="3200" dirty="0"/>
              <a:t>موقعیت نای و شش :</a:t>
            </a:r>
            <a:endParaRPr lang="en-US" sz="3200" dirty="0"/>
          </a:p>
          <a:p>
            <a:pPr algn="ctr" rtl="1">
              <a:lnSpc>
                <a:spcPct val="150000"/>
              </a:lnSpc>
            </a:pPr>
            <a:r>
              <a:rPr lang="fa-IR" sz="3200" dirty="0"/>
              <a:t>نای در پشت شش قرار دارد.</a:t>
            </a:r>
            <a:endParaRPr lang="en-US" sz="3200" dirty="0"/>
          </a:p>
          <a:p>
            <a:pPr algn="ctr" rtl="1">
              <a:lnSpc>
                <a:spcPct val="150000"/>
              </a:lnSpc>
            </a:pPr>
            <a:r>
              <a:rPr lang="fa-IR" sz="3200" dirty="0"/>
              <a:t> به عبارت دیگر شش جلوی نای واقع است.</a:t>
            </a:r>
            <a:endParaRPr lang="en-US" sz="3200" dirty="0"/>
          </a:p>
          <a:p>
            <a:pPr algn="ctr" rtl="1">
              <a:lnSpc>
                <a:spcPct val="150000"/>
              </a:lnSpc>
            </a:pPr>
            <a:endParaRPr lang="en-US" sz="3200" dirty="0"/>
          </a:p>
        </p:txBody>
      </p:sp>
    </p:spTree>
    <p:extLst>
      <p:ext uri="{BB962C8B-B14F-4D97-AF65-F5344CB8AC3E}">
        <p14:creationId xmlns:p14="http://schemas.microsoft.com/office/powerpoint/2010/main" val="2760970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sz="3200" dirty="0"/>
              <a:t>تشخیص شش راست از چپ:</a:t>
            </a:r>
            <a:endParaRPr lang="en-US" sz="3200" dirty="0"/>
          </a:p>
          <a:p>
            <a:pPr lvl="0" algn="r" rtl="1"/>
            <a:r>
              <a:rPr lang="fa-IR" sz="3200" dirty="0" smtClean="0"/>
              <a:t>1-شش </a:t>
            </a:r>
            <a:r>
              <a:rPr lang="fa-IR" sz="3200" dirty="0"/>
              <a:t>سمت راست بزرگتر و دارای 3 لوب نابرابراست ولی شش سمت چپ کوچکتر و شامل</a:t>
            </a:r>
            <a:endParaRPr lang="en-US" sz="3200" dirty="0"/>
          </a:p>
          <a:p>
            <a:pPr algn="r" rtl="1"/>
            <a:r>
              <a:rPr lang="fa-IR" sz="3200" dirty="0"/>
              <a:t>2 لوب نابرابر </a:t>
            </a:r>
            <a:endParaRPr lang="en-US" sz="3200" dirty="0"/>
          </a:p>
          <a:p>
            <a:pPr algn="r"/>
            <a:r>
              <a:rPr lang="fa-IR" sz="3200" dirty="0" smtClean="0"/>
              <a:t>2-شش </a:t>
            </a:r>
            <a:r>
              <a:rPr lang="fa-IR" sz="3200" dirty="0"/>
              <a:t>را طوری در مقابل خود قرار می دهیم که نای جلو و مری پشت آن قرار گیرد.</a:t>
            </a:r>
            <a:endParaRPr lang="en-US" sz="3200" dirty="0"/>
          </a:p>
        </p:txBody>
      </p:sp>
    </p:spTree>
    <p:extLst>
      <p:ext uri="{BB962C8B-B14F-4D97-AF65-F5344CB8AC3E}">
        <p14:creationId xmlns:p14="http://schemas.microsoft.com/office/powerpoint/2010/main" val="4005312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50000"/>
              </a:lnSpc>
            </a:pPr>
            <a:r>
              <a:rPr lang="fa-IR" sz="3200" dirty="0"/>
              <a:t>بافت اسفنجی شش:</a:t>
            </a:r>
            <a:endParaRPr lang="en-US" sz="3200" dirty="0"/>
          </a:p>
          <a:p>
            <a:pPr algn="r" rtl="1">
              <a:lnSpc>
                <a:spcPct val="150000"/>
              </a:lnSpc>
            </a:pPr>
            <a:r>
              <a:rPr lang="fa-IR" sz="3200" dirty="0"/>
              <a:t>ابتدا برای مشاهده بافت اسفنجی شش ، از راه نای به درون آن می دمیم. بافت متخلخل شش و نیز لوبها به وضوح قابل مشاهده است.</a:t>
            </a:r>
            <a:endParaRPr lang="en-US" sz="3200" dirty="0"/>
          </a:p>
          <a:p>
            <a:pPr algn="r">
              <a:lnSpc>
                <a:spcPct val="150000"/>
              </a:lnSpc>
            </a:pPr>
            <a:endParaRPr lang="en-US" sz="3200" dirty="0"/>
          </a:p>
        </p:txBody>
      </p:sp>
    </p:spTree>
    <p:extLst>
      <p:ext uri="{BB962C8B-B14F-4D97-AF65-F5344CB8AC3E}">
        <p14:creationId xmlns:p14="http://schemas.microsoft.com/office/powerpoint/2010/main" val="127672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33400"/>
            <a:ext cx="7863840" cy="4147077"/>
          </a:xfrm>
        </p:spPr>
        <p:txBody>
          <a:bodyPr>
            <a:normAutofit fontScale="92500"/>
          </a:bodyPr>
          <a:lstStyle/>
          <a:p>
            <a:pPr algn="r" rtl="1">
              <a:lnSpc>
                <a:spcPct val="150000"/>
              </a:lnSpc>
            </a:pPr>
            <a:r>
              <a:rPr lang="fa-IR" sz="2400" dirty="0" smtClean="0">
                <a:cs typeface="B Nazanin" panose="00000400000000000000" pitchFamily="2" charset="-78"/>
              </a:rPr>
              <a:t>تشریح شش:</a:t>
            </a:r>
            <a:endParaRPr lang="en-US" sz="2400" dirty="0" smtClean="0">
              <a:cs typeface="B Nazanin" panose="00000400000000000000" pitchFamily="2" charset="-78"/>
            </a:endParaRPr>
          </a:p>
          <a:p>
            <a:pPr algn="r" rtl="1">
              <a:lnSpc>
                <a:spcPct val="150000"/>
              </a:lnSpc>
            </a:pPr>
            <a:r>
              <a:rPr lang="fa-IR" sz="2400" dirty="0" smtClean="0">
                <a:cs typeface="B Nazanin" panose="00000400000000000000" pitchFamily="2" charset="-78"/>
              </a:rPr>
              <a:t>به کمک قیچی مری را از نای جدا می کنیم. سپس نای را از محل اتصال آن با مری تا ششها برش می زنیم. قبل از ششها 3 سوراخ مشاهده می کنیم که مدخل نایژکها می باشد. </a:t>
            </a:r>
            <a:endParaRPr lang="en-US" sz="2400" dirty="0" smtClean="0">
              <a:cs typeface="B Nazanin" panose="00000400000000000000" pitchFamily="2" charset="-78"/>
            </a:endParaRPr>
          </a:p>
          <a:p>
            <a:pPr algn="r" rtl="1">
              <a:lnSpc>
                <a:spcPct val="150000"/>
              </a:lnSpc>
            </a:pPr>
            <a:r>
              <a:rPr lang="fa-IR" sz="2400" dirty="0" smtClean="0">
                <a:cs typeface="B Nazanin" panose="00000400000000000000" pitchFamily="2" charset="-78"/>
              </a:rPr>
              <a:t>در گوسفند به شش سمت راست 2 نایژه وارد می شود.</a:t>
            </a:r>
            <a:endParaRPr lang="en-US" sz="2400" dirty="0" smtClean="0">
              <a:cs typeface="B Nazanin" panose="00000400000000000000" pitchFamily="2" charset="-78"/>
            </a:endParaRPr>
          </a:p>
          <a:p>
            <a:pPr algn="r" rtl="1">
              <a:lnSpc>
                <a:spcPct val="150000"/>
              </a:lnSpc>
            </a:pPr>
            <a:r>
              <a:rPr lang="fa-IR" sz="2400" dirty="0" smtClean="0">
                <a:cs typeface="B Nazanin" panose="00000400000000000000" pitchFamily="2" charset="-78"/>
              </a:rPr>
              <a:t>برش زدن را ادامه می دهیم .مشاهده می کنیم که برش زدن سخت ترمی شود چون غضروفهای حلقوی جای خودشو به غضروفهای قطعه قطعه می دهد. </a:t>
            </a:r>
            <a:endParaRPr lang="en-US" sz="2400" dirty="0" smtClean="0">
              <a:cs typeface="B Nazanin" panose="00000400000000000000" pitchFamily="2" charset="-78"/>
            </a:endParaRPr>
          </a:p>
          <a:p>
            <a:pPr algn="r">
              <a:lnSpc>
                <a:spcPct val="150000"/>
              </a:lnSpc>
            </a:pPr>
            <a:endParaRPr lang="en-US" sz="2400" dirty="0">
              <a:cs typeface="B Nazanin" panose="00000400000000000000" pitchFamily="2" charset="-78"/>
            </a:endParaRPr>
          </a:p>
        </p:txBody>
      </p:sp>
    </p:spTree>
    <p:extLst>
      <p:ext uri="{BB962C8B-B14F-4D97-AF65-F5344CB8AC3E}">
        <p14:creationId xmlns:p14="http://schemas.microsoft.com/office/powerpoint/2010/main" val="2917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a:lnSpc>
                <a:spcPct val="150000"/>
              </a:lnSpc>
            </a:pPr>
            <a:r>
              <a:rPr lang="fa-IR" sz="3200" dirty="0">
                <a:cs typeface="B Nazanin" panose="00000400000000000000" pitchFamily="2" charset="-78"/>
              </a:rPr>
              <a:t>قطعه ای از شش راجدا می کنیم. 3 نوع مقطع مشاهده می کنیم. یک نوع آن زبر و باز است این مقطع مربوط به نایژه است که غضروفی می باشد. یک نوع باز ولی نرم است این مقطع مربوط به سرخرگ است.  ویک نوع مقطع بسته است که مربوط به سیاهرگ می باشد . </a:t>
            </a:r>
            <a:endParaRPr lang="en-US" sz="3200" dirty="0">
              <a:cs typeface="B Nazanin" panose="00000400000000000000" pitchFamily="2" charset="-78"/>
            </a:endParaRPr>
          </a:p>
        </p:txBody>
      </p:sp>
    </p:spTree>
    <p:extLst>
      <p:ext uri="{BB962C8B-B14F-4D97-AF65-F5344CB8AC3E}">
        <p14:creationId xmlns:p14="http://schemas.microsoft.com/office/powerpoint/2010/main" val="2372498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pPr>
            <a:r>
              <a:rPr lang="fa-IR" sz="3200" dirty="0">
                <a:cs typeface="B Nazanin" panose="00000400000000000000" pitchFamily="2" charset="-78"/>
              </a:rPr>
              <a:t>در انتها این قطعه رادر یک بشر حاوی آب می اندازیم . می بینیم که بالای آب می ماند که نشان دهنده وجود هوا درون کیسه های هوایی است</a:t>
            </a:r>
            <a:endParaRPr lang="en-US" sz="3200" dirty="0">
              <a:cs typeface="B Nazanin" panose="00000400000000000000" pitchFamily="2" charset="-78"/>
            </a:endParaRPr>
          </a:p>
        </p:txBody>
      </p:sp>
    </p:spTree>
    <p:extLst>
      <p:ext uri="{BB962C8B-B14F-4D97-AF65-F5344CB8AC3E}">
        <p14:creationId xmlns:p14="http://schemas.microsoft.com/office/powerpoint/2010/main" val="22888381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145</TotalTime>
  <Words>271</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Angles</vt:lpstr>
      <vt:lpstr>تشریح شش گوسفند پایه دهم         بهمن 95</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تشریح شش گوسفند پایه دهم         بهمن 95</dc:title>
  <dc:creator>shabnam pahlavanloo</dc:creator>
  <cp:lastModifiedBy>shabnam pahlavanloo</cp:lastModifiedBy>
  <cp:revision>4</cp:revision>
  <dcterms:created xsi:type="dcterms:W3CDTF">2017-02-21T18:33:06Z</dcterms:created>
  <dcterms:modified xsi:type="dcterms:W3CDTF">2017-02-21T20:58:06Z</dcterms:modified>
</cp:coreProperties>
</file>